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32" r:id="rId2"/>
    <p:sldId id="516" r:id="rId3"/>
    <p:sldId id="523" r:id="rId4"/>
    <p:sldId id="526" r:id="rId5"/>
    <p:sldId id="519" r:id="rId6"/>
    <p:sldId id="508" r:id="rId7"/>
    <p:sldId id="525" r:id="rId8"/>
    <p:sldId id="515" r:id="rId9"/>
    <p:sldId id="507" r:id="rId10"/>
    <p:sldId id="529" r:id="rId11"/>
    <p:sldId id="531" r:id="rId12"/>
    <p:sldId id="528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derlund, Martin" initials="SM" lastIdx="2" clrIdx="0">
    <p:extLst>
      <p:ext uri="{19B8F6BF-5375-455C-9EA6-DF929625EA0E}">
        <p15:presenceInfo xmlns:p15="http://schemas.microsoft.com/office/powerpoint/2012/main" userId="S-1-5-21-3289705215-1832128825-2807327032-8553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  <a:srgbClr val="DADDDE"/>
    <a:srgbClr val="A4A9AD"/>
    <a:srgbClr val="003357"/>
    <a:srgbClr val="E52C1C"/>
    <a:srgbClr val="FF0080"/>
    <a:srgbClr val="08A62C"/>
    <a:srgbClr val="FFBBCC"/>
    <a:srgbClr val="5C676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95238" autoAdjust="0"/>
  </p:normalViewPr>
  <p:slideViewPr>
    <p:cSldViewPr snapToGrid="0" snapToObjects="1">
      <p:cViewPr varScale="1">
        <p:scale>
          <a:sx n="81" d="100"/>
          <a:sy n="81" d="100"/>
        </p:scale>
        <p:origin x="10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60195-02CB-45CE-AFA2-4D4F6BBECC69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AD9ED087-8935-4B13-87E6-6E46CEE04090}">
      <dgm:prSet phldrT="[Text]" custT="1"/>
      <dgm:spPr/>
      <dgm:t>
        <a:bodyPr/>
        <a:lstStyle/>
        <a:p>
          <a:r>
            <a:rPr lang="en-US" sz="2000" dirty="0" smtClean="0"/>
            <a:t>2014</a:t>
          </a:r>
          <a:endParaRPr lang="en-US" sz="2000" dirty="0"/>
        </a:p>
      </dgm:t>
    </dgm:pt>
    <dgm:pt modelId="{635A39B5-C954-4528-B8A7-FFEE93B7D96B}" type="parTrans" cxnId="{082F9C78-9B35-43DB-A184-287B4F11F7FB}">
      <dgm:prSet/>
      <dgm:spPr/>
      <dgm:t>
        <a:bodyPr/>
        <a:lstStyle/>
        <a:p>
          <a:endParaRPr lang="en-US" sz="2000"/>
        </a:p>
      </dgm:t>
    </dgm:pt>
    <dgm:pt modelId="{C10C0626-B1E6-4DA6-BB72-E2AF70B4C942}" type="sibTrans" cxnId="{082F9C78-9B35-43DB-A184-287B4F11F7FB}">
      <dgm:prSet/>
      <dgm:spPr/>
      <dgm:t>
        <a:bodyPr/>
        <a:lstStyle/>
        <a:p>
          <a:endParaRPr lang="en-US" sz="2000"/>
        </a:p>
      </dgm:t>
    </dgm:pt>
    <dgm:pt modelId="{471F3812-8813-4703-81FB-D90A3EB230FC}">
      <dgm:prSet phldrT="[Text]" custT="1"/>
      <dgm:spPr/>
      <dgm:t>
        <a:bodyPr/>
        <a:lstStyle/>
        <a:p>
          <a:r>
            <a:rPr lang="en-US" sz="2000" dirty="0" smtClean="0"/>
            <a:t>2015</a:t>
          </a:r>
          <a:endParaRPr lang="en-US" sz="2000" dirty="0"/>
        </a:p>
      </dgm:t>
    </dgm:pt>
    <dgm:pt modelId="{492FA7B3-CBEC-4B3F-AC90-96A18D3B7717}" type="parTrans" cxnId="{1E56BADA-6A00-4EE8-B5CB-9BADF440CA4D}">
      <dgm:prSet/>
      <dgm:spPr/>
      <dgm:t>
        <a:bodyPr/>
        <a:lstStyle/>
        <a:p>
          <a:endParaRPr lang="en-US" sz="2000"/>
        </a:p>
      </dgm:t>
    </dgm:pt>
    <dgm:pt modelId="{18C6A755-9EDD-4A64-9342-4D2614BFA4D9}" type="sibTrans" cxnId="{1E56BADA-6A00-4EE8-B5CB-9BADF440CA4D}">
      <dgm:prSet/>
      <dgm:spPr/>
      <dgm:t>
        <a:bodyPr/>
        <a:lstStyle/>
        <a:p>
          <a:endParaRPr lang="en-US" sz="2000"/>
        </a:p>
      </dgm:t>
    </dgm:pt>
    <dgm:pt modelId="{2BB970D0-210F-489B-A412-BD2557ACD228}">
      <dgm:prSet phldrT="[Text]" custT="1"/>
      <dgm:spPr/>
      <dgm:t>
        <a:bodyPr/>
        <a:lstStyle/>
        <a:p>
          <a:r>
            <a:rPr lang="en-US" sz="2000" dirty="0" smtClean="0"/>
            <a:t>2020+</a:t>
          </a:r>
          <a:endParaRPr lang="en-US" sz="2000" dirty="0"/>
        </a:p>
      </dgm:t>
    </dgm:pt>
    <dgm:pt modelId="{CE73E52C-A4B1-49E2-ADDA-22EE297FBC54}" type="parTrans" cxnId="{158DA67E-A960-4617-894A-AD39680E1F83}">
      <dgm:prSet/>
      <dgm:spPr/>
      <dgm:t>
        <a:bodyPr/>
        <a:lstStyle/>
        <a:p>
          <a:endParaRPr lang="en-US" sz="2000"/>
        </a:p>
      </dgm:t>
    </dgm:pt>
    <dgm:pt modelId="{97CC1256-0189-456A-B49A-6036C8E07D88}" type="sibTrans" cxnId="{158DA67E-A960-4617-894A-AD39680E1F83}">
      <dgm:prSet/>
      <dgm:spPr/>
      <dgm:t>
        <a:bodyPr/>
        <a:lstStyle/>
        <a:p>
          <a:endParaRPr lang="en-US" sz="2000"/>
        </a:p>
      </dgm:t>
    </dgm:pt>
    <dgm:pt modelId="{49A32288-BBFD-4FFE-95D4-B00AFA62EEC8}">
      <dgm:prSet phldrT="[Text]" custT="1"/>
      <dgm:spPr/>
      <dgm:t>
        <a:bodyPr/>
        <a:lstStyle/>
        <a:p>
          <a:r>
            <a:rPr lang="en-US" sz="2000" dirty="0" smtClean="0"/>
            <a:t>2016</a:t>
          </a:r>
          <a:endParaRPr lang="en-US" sz="2000" dirty="0"/>
        </a:p>
      </dgm:t>
    </dgm:pt>
    <dgm:pt modelId="{33382AF3-1E46-4659-A8F0-735B3A342753}" type="parTrans" cxnId="{3AA18D2E-F475-46A3-A508-015371FDB348}">
      <dgm:prSet/>
      <dgm:spPr/>
      <dgm:t>
        <a:bodyPr/>
        <a:lstStyle/>
        <a:p>
          <a:endParaRPr lang="en-US" sz="2000"/>
        </a:p>
      </dgm:t>
    </dgm:pt>
    <dgm:pt modelId="{57CD790E-7B1C-49A3-B13F-B403A949018B}" type="sibTrans" cxnId="{3AA18D2E-F475-46A3-A508-015371FDB348}">
      <dgm:prSet/>
      <dgm:spPr/>
      <dgm:t>
        <a:bodyPr/>
        <a:lstStyle/>
        <a:p>
          <a:endParaRPr lang="en-US" sz="2000"/>
        </a:p>
      </dgm:t>
    </dgm:pt>
    <dgm:pt modelId="{2222A9B6-CBB9-4791-BB4E-FC6B19186ED5}">
      <dgm:prSet phldrT="[Text]" custT="1"/>
      <dgm:spPr/>
      <dgm:t>
        <a:bodyPr/>
        <a:lstStyle/>
        <a:p>
          <a:r>
            <a:rPr lang="en-US" sz="2000" dirty="0" smtClean="0"/>
            <a:t>2017</a:t>
          </a:r>
          <a:endParaRPr lang="en-US" sz="2000" dirty="0"/>
        </a:p>
      </dgm:t>
    </dgm:pt>
    <dgm:pt modelId="{A5020387-C6FD-4305-95A2-23167D68B3CA}" type="parTrans" cxnId="{742712AB-BBB5-4C2B-BE2A-C033C040AFAB}">
      <dgm:prSet/>
      <dgm:spPr/>
      <dgm:t>
        <a:bodyPr/>
        <a:lstStyle/>
        <a:p>
          <a:endParaRPr lang="en-US" sz="2000"/>
        </a:p>
      </dgm:t>
    </dgm:pt>
    <dgm:pt modelId="{A740FADD-8984-4DF6-B942-F5A3AE0999CD}" type="sibTrans" cxnId="{742712AB-BBB5-4C2B-BE2A-C033C040AFAB}">
      <dgm:prSet/>
      <dgm:spPr/>
      <dgm:t>
        <a:bodyPr/>
        <a:lstStyle/>
        <a:p>
          <a:endParaRPr lang="en-US" sz="2000"/>
        </a:p>
      </dgm:t>
    </dgm:pt>
    <dgm:pt modelId="{EB34E79E-E6B7-4783-84A1-F305CDE5AC67}">
      <dgm:prSet phldrT="[Text]" custT="1"/>
      <dgm:spPr/>
      <dgm:t>
        <a:bodyPr/>
        <a:lstStyle/>
        <a:p>
          <a:r>
            <a:rPr lang="en-US" sz="2000" dirty="0" smtClean="0"/>
            <a:t>2018</a:t>
          </a:r>
          <a:endParaRPr lang="en-US" sz="2000" dirty="0"/>
        </a:p>
      </dgm:t>
    </dgm:pt>
    <dgm:pt modelId="{75FC505F-8E2A-40E4-BEBB-95D7ADDB3B0D}" type="parTrans" cxnId="{683C057C-4866-4462-98D4-A1E285AD7632}">
      <dgm:prSet/>
      <dgm:spPr/>
      <dgm:t>
        <a:bodyPr/>
        <a:lstStyle/>
        <a:p>
          <a:endParaRPr lang="en-US" sz="2000"/>
        </a:p>
      </dgm:t>
    </dgm:pt>
    <dgm:pt modelId="{7EF4A662-D6A9-4B6A-8781-9F813A599A0D}" type="sibTrans" cxnId="{683C057C-4866-4462-98D4-A1E285AD7632}">
      <dgm:prSet/>
      <dgm:spPr/>
      <dgm:t>
        <a:bodyPr/>
        <a:lstStyle/>
        <a:p>
          <a:endParaRPr lang="en-US" sz="2000"/>
        </a:p>
      </dgm:t>
    </dgm:pt>
    <dgm:pt modelId="{19E534E3-BB39-48E1-81DA-6E5C96DBF616}">
      <dgm:prSet phldrT="[Text]" custT="1"/>
      <dgm:spPr/>
      <dgm:t>
        <a:bodyPr/>
        <a:lstStyle/>
        <a:p>
          <a:r>
            <a:rPr lang="en-US" sz="2000" dirty="0" smtClean="0"/>
            <a:t>2019</a:t>
          </a:r>
          <a:endParaRPr lang="en-US" sz="2000" dirty="0"/>
        </a:p>
      </dgm:t>
    </dgm:pt>
    <dgm:pt modelId="{BF7C4220-BD7F-4447-8204-944DAFC71DE2}" type="parTrans" cxnId="{C62DF35C-F2AE-465D-B871-A79A628D1D29}">
      <dgm:prSet/>
      <dgm:spPr/>
      <dgm:t>
        <a:bodyPr/>
        <a:lstStyle/>
        <a:p>
          <a:endParaRPr lang="en-US" sz="2000"/>
        </a:p>
      </dgm:t>
    </dgm:pt>
    <dgm:pt modelId="{51E8642F-D95A-4610-8D21-AFD54353D21A}" type="sibTrans" cxnId="{C62DF35C-F2AE-465D-B871-A79A628D1D29}">
      <dgm:prSet/>
      <dgm:spPr/>
      <dgm:t>
        <a:bodyPr/>
        <a:lstStyle/>
        <a:p>
          <a:endParaRPr lang="en-US" sz="2000"/>
        </a:p>
      </dgm:t>
    </dgm:pt>
    <dgm:pt modelId="{7DD50D37-798F-4B23-B28D-FE30432C3812}" type="pres">
      <dgm:prSet presAssocID="{32160195-02CB-45CE-AFA2-4D4F6BBECC69}" presName="Name0" presStyleCnt="0">
        <dgm:presLayoutVars>
          <dgm:dir/>
          <dgm:animLvl val="lvl"/>
          <dgm:resizeHandles val="exact"/>
        </dgm:presLayoutVars>
      </dgm:prSet>
      <dgm:spPr/>
    </dgm:pt>
    <dgm:pt modelId="{A55EC4F2-1EAD-46E2-BC4E-771E8917FE3B}" type="pres">
      <dgm:prSet presAssocID="{AD9ED087-8935-4B13-87E6-6E46CEE04090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9F3F3-7639-435B-97FB-64157FEAC25D}" type="pres">
      <dgm:prSet presAssocID="{C10C0626-B1E6-4DA6-BB72-E2AF70B4C942}" presName="parTxOnlySpace" presStyleCnt="0"/>
      <dgm:spPr/>
    </dgm:pt>
    <dgm:pt modelId="{8ED10CCF-0F25-4E90-8156-F1129ECE7233}" type="pres">
      <dgm:prSet presAssocID="{471F3812-8813-4703-81FB-D90A3EB230FC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35823-CCFC-4EEF-9B5C-8B28A0034321}" type="pres">
      <dgm:prSet presAssocID="{18C6A755-9EDD-4A64-9342-4D2614BFA4D9}" presName="parTxOnlySpace" presStyleCnt="0"/>
      <dgm:spPr/>
    </dgm:pt>
    <dgm:pt modelId="{0E0A3129-5558-44E0-ABF1-A5ED9B2656AB}" type="pres">
      <dgm:prSet presAssocID="{49A32288-BBFD-4FFE-95D4-B00AFA62EEC8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C63EB-C977-49CD-8943-20696270CE0A}" type="pres">
      <dgm:prSet presAssocID="{57CD790E-7B1C-49A3-B13F-B403A949018B}" presName="parTxOnlySpace" presStyleCnt="0"/>
      <dgm:spPr/>
    </dgm:pt>
    <dgm:pt modelId="{60DA01A7-3AE5-4945-A35E-A183DBF1474F}" type="pres">
      <dgm:prSet presAssocID="{2222A9B6-CBB9-4791-BB4E-FC6B19186ED5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66005-E4AB-4831-8780-CA43A9F00372}" type="pres">
      <dgm:prSet presAssocID="{A740FADD-8984-4DF6-B942-F5A3AE0999CD}" presName="parTxOnlySpace" presStyleCnt="0"/>
      <dgm:spPr/>
    </dgm:pt>
    <dgm:pt modelId="{CC6C7515-F3BE-469A-8970-841BCA915CA5}" type="pres">
      <dgm:prSet presAssocID="{EB34E79E-E6B7-4783-84A1-F305CDE5AC67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6826-4A1C-4A71-997A-4EF88000FE5D}" type="pres">
      <dgm:prSet presAssocID="{7EF4A662-D6A9-4B6A-8781-9F813A599A0D}" presName="parTxOnlySpace" presStyleCnt="0"/>
      <dgm:spPr/>
    </dgm:pt>
    <dgm:pt modelId="{FDE6B59F-37D7-4478-BBE6-6F1DFE7C8F9D}" type="pres">
      <dgm:prSet presAssocID="{19E534E3-BB39-48E1-81DA-6E5C96DBF616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A105E-3CDD-4CA9-8511-40621F74A5AC}" type="pres">
      <dgm:prSet presAssocID="{51E8642F-D95A-4610-8D21-AFD54353D21A}" presName="parTxOnlySpace" presStyleCnt="0"/>
      <dgm:spPr/>
    </dgm:pt>
    <dgm:pt modelId="{D88640A7-9455-4848-92F9-3263485C789B}" type="pres">
      <dgm:prSet presAssocID="{2BB970D0-210F-489B-A412-BD2557ACD228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37DCE-EF3D-433A-AE62-CCAB01E6A3D0}" type="presOf" srcId="{EB34E79E-E6B7-4783-84A1-F305CDE5AC67}" destId="{CC6C7515-F3BE-469A-8970-841BCA915CA5}" srcOrd="0" destOrd="0" presId="urn:microsoft.com/office/officeart/2005/8/layout/chevron1"/>
    <dgm:cxn modelId="{50FAA944-A7A3-4FD9-B4D3-256A5E82B482}" type="presOf" srcId="{19E534E3-BB39-48E1-81DA-6E5C96DBF616}" destId="{FDE6B59F-37D7-4478-BBE6-6F1DFE7C8F9D}" srcOrd="0" destOrd="0" presId="urn:microsoft.com/office/officeart/2005/8/layout/chevron1"/>
    <dgm:cxn modelId="{742712AB-BBB5-4C2B-BE2A-C033C040AFAB}" srcId="{32160195-02CB-45CE-AFA2-4D4F6BBECC69}" destId="{2222A9B6-CBB9-4791-BB4E-FC6B19186ED5}" srcOrd="3" destOrd="0" parTransId="{A5020387-C6FD-4305-95A2-23167D68B3CA}" sibTransId="{A740FADD-8984-4DF6-B942-F5A3AE0999CD}"/>
    <dgm:cxn modelId="{C62DF35C-F2AE-465D-B871-A79A628D1D29}" srcId="{32160195-02CB-45CE-AFA2-4D4F6BBECC69}" destId="{19E534E3-BB39-48E1-81DA-6E5C96DBF616}" srcOrd="5" destOrd="0" parTransId="{BF7C4220-BD7F-4447-8204-944DAFC71DE2}" sibTransId="{51E8642F-D95A-4610-8D21-AFD54353D21A}"/>
    <dgm:cxn modelId="{7281B2CA-0872-4AAC-B798-E7F22A89F64B}" type="presOf" srcId="{AD9ED087-8935-4B13-87E6-6E46CEE04090}" destId="{A55EC4F2-1EAD-46E2-BC4E-771E8917FE3B}" srcOrd="0" destOrd="0" presId="urn:microsoft.com/office/officeart/2005/8/layout/chevron1"/>
    <dgm:cxn modelId="{81399A34-17B8-4830-81AF-409EAA40188C}" type="presOf" srcId="{32160195-02CB-45CE-AFA2-4D4F6BBECC69}" destId="{7DD50D37-798F-4B23-B28D-FE30432C3812}" srcOrd="0" destOrd="0" presId="urn:microsoft.com/office/officeart/2005/8/layout/chevron1"/>
    <dgm:cxn modelId="{D0FDC473-8B9C-41B5-8853-C7B75B987882}" type="presOf" srcId="{2222A9B6-CBB9-4791-BB4E-FC6B19186ED5}" destId="{60DA01A7-3AE5-4945-A35E-A183DBF1474F}" srcOrd="0" destOrd="0" presId="urn:microsoft.com/office/officeart/2005/8/layout/chevron1"/>
    <dgm:cxn modelId="{082F9C78-9B35-43DB-A184-287B4F11F7FB}" srcId="{32160195-02CB-45CE-AFA2-4D4F6BBECC69}" destId="{AD9ED087-8935-4B13-87E6-6E46CEE04090}" srcOrd="0" destOrd="0" parTransId="{635A39B5-C954-4528-B8A7-FFEE93B7D96B}" sibTransId="{C10C0626-B1E6-4DA6-BB72-E2AF70B4C942}"/>
    <dgm:cxn modelId="{158DA67E-A960-4617-894A-AD39680E1F83}" srcId="{32160195-02CB-45CE-AFA2-4D4F6BBECC69}" destId="{2BB970D0-210F-489B-A412-BD2557ACD228}" srcOrd="6" destOrd="0" parTransId="{CE73E52C-A4B1-49E2-ADDA-22EE297FBC54}" sibTransId="{97CC1256-0189-456A-B49A-6036C8E07D88}"/>
    <dgm:cxn modelId="{16B6FE9A-70E8-46D8-AAB9-4C7C737B303A}" type="presOf" srcId="{49A32288-BBFD-4FFE-95D4-B00AFA62EEC8}" destId="{0E0A3129-5558-44E0-ABF1-A5ED9B2656AB}" srcOrd="0" destOrd="0" presId="urn:microsoft.com/office/officeart/2005/8/layout/chevron1"/>
    <dgm:cxn modelId="{3AA18D2E-F475-46A3-A508-015371FDB348}" srcId="{32160195-02CB-45CE-AFA2-4D4F6BBECC69}" destId="{49A32288-BBFD-4FFE-95D4-B00AFA62EEC8}" srcOrd="2" destOrd="0" parTransId="{33382AF3-1E46-4659-A8F0-735B3A342753}" sibTransId="{57CD790E-7B1C-49A3-B13F-B403A949018B}"/>
    <dgm:cxn modelId="{80CEAD6C-3304-457F-B21D-39F515110E9A}" type="presOf" srcId="{2BB970D0-210F-489B-A412-BD2557ACD228}" destId="{D88640A7-9455-4848-92F9-3263485C789B}" srcOrd="0" destOrd="0" presId="urn:microsoft.com/office/officeart/2005/8/layout/chevron1"/>
    <dgm:cxn modelId="{1E56BADA-6A00-4EE8-B5CB-9BADF440CA4D}" srcId="{32160195-02CB-45CE-AFA2-4D4F6BBECC69}" destId="{471F3812-8813-4703-81FB-D90A3EB230FC}" srcOrd="1" destOrd="0" parTransId="{492FA7B3-CBEC-4B3F-AC90-96A18D3B7717}" sibTransId="{18C6A755-9EDD-4A64-9342-4D2614BFA4D9}"/>
    <dgm:cxn modelId="{683C057C-4866-4462-98D4-A1E285AD7632}" srcId="{32160195-02CB-45CE-AFA2-4D4F6BBECC69}" destId="{EB34E79E-E6B7-4783-84A1-F305CDE5AC67}" srcOrd="4" destOrd="0" parTransId="{75FC505F-8E2A-40E4-BEBB-95D7ADDB3B0D}" sibTransId="{7EF4A662-D6A9-4B6A-8781-9F813A599A0D}"/>
    <dgm:cxn modelId="{B2E4CFC1-9C3A-4ABD-BDD8-C0B3C20946A0}" type="presOf" srcId="{471F3812-8813-4703-81FB-D90A3EB230FC}" destId="{8ED10CCF-0F25-4E90-8156-F1129ECE7233}" srcOrd="0" destOrd="0" presId="urn:microsoft.com/office/officeart/2005/8/layout/chevron1"/>
    <dgm:cxn modelId="{8B964A7F-0CCE-45D6-8224-56048F32A8E1}" type="presParOf" srcId="{7DD50D37-798F-4B23-B28D-FE30432C3812}" destId="{A55EC4F2-1EAD-46E2-BC4E-771E8917FE3B}" srcOrd="0" destOrd="0" presId="urn:microsoft.com/office/officeart/2005/8/layout/chevron1"/>
    <dgm:cxn modelId="{3F10C9FE-1CDD-452C-892C-977E62351C3B}" type="presParOf" srcId="{7DD50D37-798F-4B23-B28D-FE30432C3812}" destId="{F519F3F3-7639-435B-97FB-64157FEAC25D}" srcOrd="1" destOrd="0" presId="urn:microsoft.com/office/officeart/2005/8/layout/chevron1"/>
    <dgm:cxn modelId="{112DDBB0-C933-48E0-9E64-F8142DFA3DB6}" type="presParOf" srcId="{7DD50D37-798F-4B23-B28D-FE30432C3812}" destId="{8ED10CCF-0F25-4E90-8156-F1129ECE7233}" srcOrd="2" destOrd="0" presId="urn:microsoft.com/office/officeart/2005/8/layout/chevron1"/>
    <dgm:cxn modelId="{5E6F5B2A-9987-44B5-B509-EB84A5A519D3}" type="presParOf" srcId="{7DD50D37-798F-4B23-B28D-FE30432C3812}" destId="{8CA35823-CCFC-4EEF-9B5C-8B28A0034321}" srcOrd="3" destOrd="0" presId="urn:microsoft.com/office/officeart/2005/8/layout/chevron1"/>
    <dgm:cxn modelId="{2E871D68-1BD7-4492-8A8E-29E590CD6EF4}" type="presParOf" srcId="{7DD50D37-798F-4B23-B28D-FE30432C3812}" destId="{0E0A3129-5558-44E0-ABF1-A5ED9B2656AB}" srcOrd="4" destOrd="0" presId="urn:microsoft.com/office/officeart/2005/8/layout/chevron1"/>
    <dgm:cxn modelId="{72433ED7-9D9A-4FC9-9AAF-BB99601D1741}" type="presParOf" srcId="{7DD50D37-798F-4B23-B28D-FE30432C3812}" destId="{C85C63EB-C977-49CD-8943-20696270CE0A}" srcOrd="5" destOrd="0" presId="urn:microsoft.com/office/officeart/2005/8/layout/chevron1"/>
    <dgm:cxn modelId="{589046B1-C22F-4989-BA51-0F5659239428}" type="presParOf" srcId="{7DD50D37-798F-4B23-B28D-FE30432C3812}" destId="{60DA01A7-3AE5-4945-A35E-A183DBF1474F}" srcOrd="6" destOrd="0" presId="urn:microsoft.com/office/officeart/2005/8/layout/chevron1"/>
    <dgm:cxn modelId="{FA319AEA-39FE-4532-B715-B9EC14200C4A}" type="presParOf" srcId="{7DD50D37-798F-4B23-B28D-FE30432C3812}" destId="{60866005-E4AB-4831-8780-CA43A9F00372}" srcOrd="7" destOrd="0" presId="urn:microsoft.com/office/officeart/2005/8/layout/chevron1"/>
    <dgm:cxn modelId="{81AF240C-3C27-4F11-AC41-3D66FD6F9923}" type="presParOf" srcId="{7DD50D37-798F-4B23-B28D-FE30432C3812}" destId="{CC6C7515-F3BE-469A-8970-841BCA915CA5}" srcOrd="8" destOrd="0" presId="urn:microsoft.com/office/officeart/2005/8/layout/chevron1"/>
    <dgm:cxn modelId="{375ACF7B-369F-434B-A043-7A183A37ED09}" type="presParOf" srcId="{7DD50D37-798F-4B23-B28D-FE30432C3812}" destId="{9E936826-4A1C-4A71-997A-4EF88000FE5D}" srcOrd="9" destOrd="0" presId="urn:microsoft.com/office/officeart/2005/8/layout/chevron1"/>
    <dgm:cxn modelId="{06F16E1C-4806-49D7-BCA2-D770FEB45C4D}" type="presParOf" srcId="{7DD50D37-798F-4B23-B28D-FE30432C3812}" destId="{FDE6B59F-37D7-4478-BBE6-6F1DFE7C8F9D}" srcOrd="10" destOrd="0" presId="urn:microsoft.com/office/officeart/2005/8/layout/chevron1"/>
    <dgm:cxn modelId="{B7F206D9-FB10-4C14-A82C-CA958AB1BB93}" type="presParOf" srcId="{7DD50D37-798F-4B23-B28D-FE30432C3812}" destId="{DA2A105E-3CDD-4CA9-8511-40621F74A5AC}" srcOrd="11" destOrd="0" presId="urn:microsoft.com/office/officeart/2005/8/layout/chevron1"/>
    <dgm:cxn modelId="{9494F74F-9C5F-4FC0-A47C-46A6A1B027C5}" type="presParOf" srcId="{7DD50D37-798F-4B23-B28D-FE30432C3812}" destId="{D88640A7-9455-4848-92F9-3263485C789B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EC4F2-1EAD-46E2-BC4E-771E8917FE3B}">
      <dsp:nvSpPr>
        <dsp:cNvPr id="0" name=""/>
        <dsp:cNvSpPr/>
      </dsp:nvSpPr>
      <dsp:spPr>
        <a:xfrm>
          <a:off x="0" y="0"/>
          <a:ext cx="1842795" cy="6904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2014</a:t>
          </a:r>
          <a:endParaRPr lang="en-US" sz="2000" kern="1200" dirty="0"/>
        </a:p>
      </dsp:txBody>
      <dsp:txXfrm>
        <a:off x="345233" y="0"/>
        <a:ext cx="1152329" cy="690466"/>
      </dsp:txXfrm>
    </dsp:sp>
    <dsp:sp modelId="{8ED10CCF-0F25-4E90-8156-F1129ECE7233}">
      <dsp:nvSpPr>
        <dsp:cNvPr id="0" name=""/>
        <dsp:cNvSpPr/>
      </dsp:nvSpPr>
      <dsp:spPr>
        <a:xfrm>
          <a:off x="1658516" y="0"/>
          <a:ext cx="1842795" cy="6904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2015</a:t>
          </a:r>
          <a:endParaRPr lang="en-US" sz="2000" kern="1200" dirty="0"/>
        </a:p>
      </dsp:txBody>
      <dsp:txXfrm>
        <a:off x="2003749" y="0"/>
        <a:ext cx="1152329" cy="690466"/>
      </dsp:txXfrm>
    </dsp:sp>
    <dsp:sp modelId="{0E0A3129-5558-44E0-ABF1-A5ED9B2656AB}">
      <dsp:nvSpPr>
        <dsp:cNvPr id="0" name=""/>
        <dsp:cNvSpPr/>
      </dsp:nvSpPr>
      <dsp:spPr>
        <a:xfrm>
          <a:off x="3317032" y="0"/>
          <a:ext cx="1842795" cy="6904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2016</a:t>
          </a:r>
          <a:endParaRPr lang="en-US" sz="2000" kern="1200" dirty="0"/>
        </a:p>
      </dsp:txBody>
      <dsp:txXfrm>
        <a:off x="3662265" y="0"/>
        <a:ext cx="1152329" cy="690466"/>
      </dsp:txXfrm>
    </dsp:sp>
    <dsp:sp modelId="{60DA01A7-3AE5-4945-A35E-A183DBF1474F}">
      <dsp:nvSpPr>
        <dsp:cNvPr id="0" name=""/>
        <dsp:cNvSpPr/>
      </dsp:nvSpPr>
      <dsp:spPr>
        <a:xfrm>
          <a:off x="4975549" y="0"/>
          <a:ext cx="1842795" cy="6904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2017</a:t>
          </a:r>
          <a:endParaRPr lang="en-US" sz="2000" kern="1200" dirty="0"/>
        </a:p>
      </dsp:txBody>
      <dsp:txXfrm>
        <a:off x="5320782" y="0"/>
        <a:ext cx="1152329" cy="690466"/>
      </dsp:txXfrm>
    </dsp:sp>
    <dsp:sp modelId="{CC6C7515-F3BE-469A-8970-841BCA915CA5}">
      <dsp:nvSpPr>
        <dsp:cNvPr id="0" name=""/>
        <dsp:cNvSpPr/>
      </dsp:nvSpPr>
      <dsp:spPr>
        <a:xfrm>
          <a:off x="6634065" y="0"/>
          <a:ext cx="1842795" cy="6904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2018</a:t>
          </a:r>
          <a:endParaRPr lang="en-US" sz="2000" kern="1200" dirty="0"/>
        </a:p>
      </dsp:txBody>
      <dsp:txXfrm>
        <a:off x="6979298" y="0"/>
        <a:ext cx="1152329" cy="690466"/>
      </dsp:txXfrm>
    </dsp:sp>
    <dsp:sp modelId="{FDE6B59F-37D7-4478-BBE6-6F1DFE7C8F9D}">
      <dsp:nvSpPr>
        <dsp:cNvPr id="0" name=""/>
        <dsp:cNvSpPr/>
      </dsp:nvSpPr>
      <dsp:spPr>
        <a:xfrm>
          <a:off x="8292581" y="0"/>
          <a:ext cx="1842795" cy="6904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2019</a:t>
          </a:r>
          <a:endParaRPr lang="en-US" sz="2000" kern="1200" dirty="0"/>
        </a:p>
      </dsp:txBody>
      <dsp:txXfrm>
        <a:off x="8637814" y="0"/>
        <a:ext cx="1152329" cy="690466"/>
      </dsp:txXfrm>
    </dsp:sp>
    <dsp:sp modelId="{D88640A7-9455-4848-92F9-3263485C789B}">
      <dsp:nvSpPr>
        <dsp:cNvPr id="0" name=""/>
        <dsp:cNvSpPr/>
      </dsp:nvSpPr>
      <dsp:spPr>
        <a:xfrm>
          <a:off x="9951098" y="0"/>
          <a:ext cx="1842795" cy="6904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2020+</a:t>
          </a:r>
          <a:endParaRPr lang="en-US" sz="2000" kern="1200" dirty="0"/>
        </a:p>
      </dsp:txBody>
      <dsp:txXfrm>
        <a:off x="10296331" y="0"/>
        <a:ext cx="1152329" cy="69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EDD551-AB63-9440-85FB-C55232202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50764-22ED-7F49-ABD7-EC60DFF278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197A8D-FB78-DA4E-8CE8-EF07C7823E3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A58E5-7120-984E-9DCB-93F25B667E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A47CC-DD0E-D742-80A5-2DB4F92E30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C4D97C9-AAA0-0741-88F5-4C46646E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4722437-6679-0646-B9B7-872881B1D75A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CE3B6B-610A-7844-AF1A-837B3158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CE3B6B-610A-7844-AF1A-837B3158CA99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79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CE3B6B-610A-7844-AF1A-837B3158CA99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82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CE3B6B-610A-7844-AF1A-837B3158CA99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12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B9CE3B6B-610A-7844-AF1A-837B3158CA99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68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C6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8622" y="1606756"/>
            <a:ext cx="11966714" cy="22662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524978"/>
            <a:ext cx="12192000" cy="33302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62" y="4566862"/>
            <a:ext cx="2825676" cy="12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6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5AAE-DE5F-A648-9D26-820C7B3E865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8750-1D01-9849-9124-4AC9CE18E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png"/><Relationship Id="rId5" Type="http://schemas.openxmlformats.org/officeDocument/2006/relationships/diagramData" Target="../diagrams/data1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microsoft.com/office/2007/relationships/diagramDrawing" Target="../diagrams/drawing1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3102" y="1486813"/>
            <a:ext cx="10415367" cy="4201150"/>
          </a:xfrm>
          <a:prstGeom prst="rect">
            <a:avLst/>
          </a:prstGeom>
          <a:noFill/>
        </p:spPr>
        <p:txBody>
          <a:bodyPr wrap="square" rtlCol="0" anchor="t" anchorCtr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2020 OEM 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Parts </a:t>
            </a: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rebranding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- update and actions -</a:t>
            </a:r>
          </a:p>
          <a:p>
            <a:pPr lvl="0" algn="ctr">
              <a:spcAft>
                <a:spcPts val="600"/>
              </a:spcAft>
              <a:defRPr/>
            </a:pPr>
            <a:endParaRPr lang="en-US" sz="4000" b="1" dirty="0">
              <a:solidFill>
                <a:schemeClr val="bg1">
                  <a:lumMod val="8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01/13/2020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>
              <a:spcAft>
                <a:spcPts val="600"/>
              </a:spcAft>
              <a:defRPr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Alan Heaton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David Klepperich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Martin Soderlund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1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1373" y="914305"/>
            <a:ext cx="5435117" cy="575542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Material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double sided counter mat inserts will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sent out week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1/13/20 and week of 1/20/20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posters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in the frames already in store</a:t>
            </a:r>
          </a:p>
          <a:p>
            <a:pPr marL="285750" lvl="1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versions of the value boards will be available on-line as well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In-store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re-labeling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enable in-store re-labeling, we will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send out color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printed Trane labels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Trane labels will cover the Service First logo</a:t>
            </a:r>
          </a:p>
          <a:p>
            <a:pPr marL="285750" lvl="1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the two label sizes we have identified so far:</a:t>
            </a:r>
          </a:p>
          <a:p>
            <a:pPr marL="742950" lvl="2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MDC labeled items: 3.25 x 0.65</a:t>
            </a:r>
          </a:p>
          <a:p>
            <a:pPr marL="742950" lvl="2" indent="-28575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Larger items: 4.40 x 1.20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Marketing </a:t>
            </a: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material / In-store execution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891" y="918571"/>
            <a:ext cx="2037460" cy="3039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984" y="914305"/>
            <a:ext cx="2044775" cy="3043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569" y="4948563"/>
            <a:ext cx="1422214" cy="9069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027619" y="4948563"/>
            <a:ext cx="1422214" cy="906936"/>
            <a:chOff x="8850042" y="4957707"/>
            <a:chExt cx="1422214" cy="9069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0042" y="4957707"/>
              <a:ext cx="1422214" cy="90693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50042" y="4957707"/>
              <a:ext cx="1422214" cy="32918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545218" y="5237439"/>
            <a:ext cx="1047095" cy="329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Dave</a:t>
            </a:r>
            <a:endParaRPr lang="en-US" sz="1050" dirty="0"/>
          </a:p>
        </p:txBody>
      </p:sp>
      <p:sp>
        <p:nvSpPr>
          <p:cNvPr id="6" name="Plus 5"/>
          <p:cNvSpPr>
            <a:spLocks noChangeAspect="1"/>
          </p:cNvSpPr>
          <p:nvPr/>
        </p:nvSpPr>
        <p:spPr>
          <a:xfrm>
            <a:off x="8138299" y="5219151"/>
            <a:ext cx="365760" cy="3657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>
            <a:spLocks noChangeAspect="1"/>
          </p:cNvSpPr>
          <p:nvPr/>
        </p:nvSpPr>
        <p:spPr>
          <a:xfrm>
            <a:off x="9618701" y="5219151"/>
            <a:ext cx="365760" cy="3657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8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1373" y="914306"/>
            <a:ext cx="10639899" cy="48320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Associates a better method to deliver and define the Value Propositions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counter mat inserts and/or print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8-1/2 x 11 copies of Value Propositions to hand out at the counter</a:t>
            </a:r>
          </a:p>
          <a:p>
            <a:pPr marL="800100" lvl="2" indent="-342900">
              <a:spcAft>
                <a:spcPts val="1200"/>
              </a:spcAft>
              <a:buClr>
                <a:srgbClr val="FF3300"/>
              </a:buClr>
              <a:buFont typeface="+mj-lt"/>
              <a:buAutoNum type="alphaLcParenR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Associates will deliver message to walk-in customers</a:t>
            </a:r>
          </a:p>
          <a:p>
            <a:pPr marL="800100" lvl="2" indent="-342900">
              <a:spcAft>
                <a:spcPts val="1200"/>
              </a:spcAft>
              <a:buClr>
                <a:srgbClr val="FF3300"/>
              </a:buClr>
              <a:buFont typeface="+mj-lt"/>
              <a:buAutoNum type="alphaLcParenR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Associates can obtain feedback from customers thru face to face interactions and dispel misconceptions perceptions and turn it into positive perceptions</a:t>
            </a:r>
          </a:p>
          <a:p>
            <a:pPr marL="342900" lvl="1" indent="-342900"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 Managers will take copies of Value Propositions to Assigned Accounts</a:t>
            </a:r>
          </a:p>
          <a:p>
            <a:pPr marL="800100" lvl="2" indent="-342900">
              <a:spcAft>
                <a:spcPts val="1200"/>
              </a:spcAft>
              <a:buClr>
                <a:srgbClr val="FF3300"/>
              </a:buClr>
              <a:buFont typeface="+mj-lt"/>
              <a:buAutoNum type="alphaLcParenR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message directly to customers</a:t>
            </a:r>
          </a:p>
          <a:p>
            <a:pPr marL="800100" lvl="2" indent="-342900">
              <a:spcAft>
                <a:spcPts val="1200"/>
              </a:spcAft>
              <a:buClr>
                <a:srgbClr val="FF3300"/>
              </a:buClr>
              <a:buFont typeface="+mj-lt"/>
              <a:buAutoNum type="alphaLcParenR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Leverage to develop customer confidence</a:t>
            </a:r>
          </a:p>
          <a:p>
            <a:pPr marL="342900" lvl="1" indent="-342900"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PDF version of Value Propositions with email distribution materials</a:t>
            </a:r>
          </a:p>
          <a:p>
            <a:pPr marL="800100" lvl="2" indent="-342900">
              <a:spcAft>
                <a:spcPts val="1200"/>
              </a:spcAft>
              <a:buClr>
                <a:srgbClr val="FF3300"/>
              </a:buClr>
              <a:buFont typeface="+mj-lt"/>
              <a:buAutoNum type="alphaLcParenR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up calls to customer to deliver and define the message</a:t>
            </a:r>
          </a:p>
          <a:p>
            <a:pPr marL="800100" lvl="2" indent="-342900">
              <a:spcAft>
                <a:spcPts val="1200"/>
              </a:spcAft>
              <a:buClr>
                <a:srgbClr val="FF3300"/>
              </a:buClr>
              <a:buFont typeface="+mj-lt"/>
              <a:buAutoNum type="alphaLcParenR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to develop customer confidence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9" y="6156520"/>
            <a:ext cx="1241770" cy="555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How </a:t>
            </a: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to communicate with customers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Alan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8652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6101" y="1060448"/>
            <a:ext cx="5844152" cy="20928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Item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current poster frames and put up the new OEM and SF value posters in store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counter mat inserts and/or print 8-1/2 x 11 copies of Value Propositions to hand out at 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9" y="6156520"/>
            <a:ext cx="1241770" cy="555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Next Steps</a:t>
            </a:r>
            <a:endParaRPr lang="en-US" sz="2800" dirty="0">
              <a:solidFill>
                <a:srgbClr val="333E48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4188" y="1060448"/>
            <a:ext cx="5831632" cy="307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On-Pack branding implementation plan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tabLst>
                <a:tab pos="1371600" algn="l"/>
              </a:tabLs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2020: 	All suppliers currently branding our parts 	Service First to change to new branding 	structure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tabLst>
                <a:tab pos="137160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2020: 	Implement changes to all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 currently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branded Service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our MDC to adopt 	the new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branding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  <a:tabLst>
                <a:tab pos="137160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2020:	Kick-off project to re-brand current 		inventory at the MDC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02221" y="778684"/>
            <a:ext cx="0" cy="5779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8478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3102" y="217848"/>
            <a:ext cx="10415367" cy="6463308"/>
          </a:xfrm>
          <a:prstGeom prst="rect">
            <a:avLst/>
          </a:prstGeom>
          <a:noFill/>
        </p:spPr>
        <p:txBody>
          <a:bodyPr wrap="square" rtlCol="0" anchor="t" anchorCtr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Agenda</a:t>
            </a:r>
          </a:p>
          <a:p>
            <a:pPr lvl="0">
              <a:spcAft>
                <a:spcPts val="600"/>
              </a:spcAft>
              <a:defRPr/>
            </a:pPr>
            <a:endParaRPr lang="en-US" sz="2000" i="1" dirty="0" smtClean="0">
              <a:solidFill>
                <a:schemeClr val="bg1">
                  <a:lumMod val="8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Reason for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Action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How we got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here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Future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State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OEM Value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Proposition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We are more than OEM: SF Value focused Aftermarket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parts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SF product offering and timeline of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introduction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Marketing material / In-store execution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How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to communicate with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customers</a:t>
            </a:r>
          </a:p>
          <a:p>
            <a:pPr marL="45720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ahoma" charset="0"/>
                <a:ea typeface="Tahoma" charset="0"/>
                <a:cs typeface="Tahoma" charset="0"/>
              </a:rPr>
              <a:t>Next Steps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8697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1374" y="914306"/>
            <a:ext cx="10394448" cy="307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 for Action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missing out of an opportunity to drive home the value of OEM Parts due to: </a:t>
            </a:r>
          </a:p>
          <a:p>
            <a:pPr marL="742950" lvl="2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inconsistent parts branding &amp;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labeling</a:t>
            </a:r>
          </a:p>
          <a:p>
            <a:pPr marL="742950" lvl="2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 meaningful OEM brand </a:t>
            </a:r>
          </a:p>
          <a:p>
            <a:pPr marL="742950" lvl="2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 clear OEM value proposition</a:t>
            </a:r>
          </a:p>
          <a:p>
            <a:pPr marL="742950" lvl="2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confusion between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ServiceFirst OEM </a:t>
            </a:r>
          </a:p>
          <a:p>
            <a:pPr marL="742950" lvl="2" indent="-28575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SF (our value brand)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9" y="6156520"/>
            <a:ext cx="1241770" cy="555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OEM Parts </a:t>
            </a: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rebranding: Reason for Action</a:t>
            </a:r>
            <a:endParaRPr lang="en-US" sz="2800" dirty="0">
              <a:solidFill>
                <a:srgbClr val="333E48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00788" y="2372368"/>
            <a:ext cx="4102438" cy="3781514"/>
            <a:chOff x="797894" y="3838294"/>
            <a:chExt cx="2027927" cy="1984007"/>
          </a:xfrm>
        </p:grpSpPr>
        <p:sp>
          <p:nvSpPr>
            <p:cNvPr id="6" name="Rectangle 5"/>
            <p:cNvSpPr/>
            <p:nvPr/>
          </p:nvSpPr>
          <p:spPr bwMode="auto">
            <a:xfrm>
              <a:off x="797894" y="5106681"/>
              <a:ext cx="932688" cy="3634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414" y="5316610"/>
              <a:ext cx="915984" cy="421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2220" y="3838294"/>
              <a:ext cx="853601" cy="5777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2220" y="4587313"/>
              <a:ext cx="790775" cy="5453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5044" y="5277010"/>
              <a:ext cx="727950" cy="5452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6053" y="4553238"/>
              <a:ext cx="880744" cy="5887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1551" y="3853000"/>
              <a:ext cx="859121" cy="52391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9200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1373" y="774345"/>
            <a:ext cx="11610472" cy="510909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Clr>
                <a:srgbClr val="FF3300"/>
              </a:buClr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 with a quantitative study to understand current brand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perceptions,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well as challenges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considerations, for our part brands to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inform 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Naming and Brand Identity</a:t>
            </a:r>
          </a:p>
          <a:p>
            <a:pPr marL="800100" lvl="2" indent="-342900">
              <a:spcAft>
                <a:spcPts val="1200"/>
              </a:spcAft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Size 338 / Distributed nationwide / Mix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 and infrequent customers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457200"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research partners conducted multiple store visits to get a new point of view of current state</a:t>
            </a:r>
          </a:p>
          <a:p>
            <a:pPr lvl="1" indent="-457200"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combined the above with the project team learnings from customer and store visits</a:t>
            </a:r>
          </a:p>
          <a:p>
            <a:pPr lvl="1" indent="-457200"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we had a recommendation, it was vetted with representatives from our Trane Supply stores and our Independent partners 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OEM Parts branding really matter?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if it has a meaning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“…the customers don’t really pay any attention to the branding…</a:t>
            </a:r>
            <a:r>
              <a:rPr lang="en-US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exception is when it says Trane or American Standard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they understand</a:t>
            </a:r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...”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OEM Parts </a:t>
            </a: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rebranding: How we got here</a:t>
            </a:r>
            <a:endParaRPr lang="en-US" sz="2800" dirty="0">
              <a:solidFill>
                <a:srgbClr val="333E48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739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238931" y="4289331"/>
            <a:ext cx="3547486" cy="231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4850" y="4443219"/>
            <a:ext cx="2027927" cy="1984007"/>
            <a:chOff x="797894" y="3838294"/>
            <a:chExt cx="2027927" cy="198400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97894" y="5106681"/>
              <a:ext cx="932688" cy="3634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414" y="5316610"/>
              <a:ext cx="915984" cy="4212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2220" y="3838294"/>
              <a:ext cx="853601" cy="5777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2220" y="4587313"/>
              <a:ext cx="790775" cy="5453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5044" y="5277010"/>
              <a:ext cx="727950" cy="5452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053" y="4553238"/>
              <a:ext cx="880744" cy="5887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1551" y="3853000"/>
              <a:ext cx="859121" cy="52391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662" y="4981711"/>
            <a:ext cx="956788" cy="9533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7947" y="4647466"/>
            <a:ext cx="2426776" cy="13327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88025" y="4289331"/>
            <a:ext cx="354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Trane only Equipment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8479" y="4289331"/>
            <a:ext cx="326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Trane &amp; American Standard Equipment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8238931" y="6109831"/>
            <a:ext cx="3584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 defTabSz="904854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Dual branded packaging: One side with Trane label and One side with American Standard label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6080850"/>
            <a:ext cx="251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 defTabSz="904854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Single </a:t>
            </a:r>
            <a:r>
              <a:rPr lang="en-US" sz="1200" dirty="0"/>
              <a:t>branded packaging: One side with Trane </a:t>
            </a:r>
            <a:r>
              <a:rPr lang="en-US" sz="1200" dirty="0" smtClean="0"/>
              <a:t>label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4488025" y="4289331"/>
            <a:ext cx="3547486" cy="231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88025" y="3920802"/>
            <a:ext cx="729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Future State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2330" y="3920802"/>
            <a:ext cx="218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State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1373" y="774345"/>
            <a:ext cx="11330553" cy="307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from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ServiceFirst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OEM 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moving away from the ServiceFirst OEM brand and will replace it with our Trane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equipment brands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2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 used in both Trane and American Standard equipment will be dual branded</a:t>
            </a:r>
          </a:p>
          <a:p>
            <a:pPr marL="742950" lvl="2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RunTru parts will be Trane branded</a:t>
            </a:r>
          </a:p>
          <a:p>
            <a:pPr marL="742950" lvl="2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Ameristar parts will be American Standard branded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be a soft roll-over starting in 2020. No part number changes. We expect to have a mix of old and new for some time until the old inventory has been depleted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OEM Parts </a:t>
            </a: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rebranding: Future State</a:t>
            </a:r>
            <a:endParaRPr lang="en-US" sz="2800" dirty="0">
              <a:solidFill>
                <a:srgbClr val="333E48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3041642" y="4898571"/>
            <a:ext cx="1138335" cy="10365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1868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OEM Parts rebranding: </a:t>
            </a: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OEM Value Proposition</a:t>
            </a:r>
            <a:endParaRPr lang="en-US" sz="2800" dirty="0">
              <a:solidFill>
                <a:srgbClr val="333E48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373" y="774345"/>
            <a:ext cx="3306227" cy="307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OEM matters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new branding in place, how do we ensure we have 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OEM value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proposition?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Trane OEM parts mean original quality, reliability and fit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50353" y="610608"/>
            <a:ext cx="8222456" cy="6150769"/>
            <a:chOff x="3850353" y="610608"/>
            <a:chExt cx="8222456" cy="6150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0353" y="610608"/>
              <a:ext cx="8222456" cy="615076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850353" y="610608"/>
              <a:ext cx="8222456" cy="6150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7922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OEM Parts rebranding: OEM Value Proposition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373" y="774345"/>
            <a:ext cx="3306227" cy="307776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OEM matters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new branding in place, how do we ensure we have 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OEM value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proposition?</a:t>
            </a: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 Standard OEM parts mean original quality, reliability and fit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36065" y="567746"/>
            <a:ext cx="8236744" cy="6193631"/>
            <a:chOff x="3836065" y="567746"/>
            <a:chExt cx="8236744" cy="61936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6065" y="567746"/>
              <a:ext cx="8236744" cy="619363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50353" y="610608"/>
              <a:ext cx="8222456" cy="6150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5016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We </a:t>
            </a:r>
            <a:r>
              <a:rPr lang="en-US" sz="2800" dirty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are more than OEM: SF Value focused Aftermarket </a:t>
            </a: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parts</a:t>
            </a:r>
            <a:endParaRPr lang="en-US" sz="2800" dirty="0">
              <a:solidFill>
                <a:srgbClr val="333E48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373" y="774345"/>
            <a:ext cx="3306227" cy="504240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1">
              <a:spcAft>
                <a:spcPts val="1200"/>
              </a:spcAft>
              <a:buClr>
                <a:srgbClr val="FF3300"/>
              </a:buClr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OEM matters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246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 brand has been around for a number of years, sold mostly through the Trane Supply stores</a:t>
            </a:r>
          </a:p>
          <a:p>
            <a:pPr marL="285750" indent="-285750">
              <a:lnSpc>
                <a:spcPts val="2460"/>
              </a:lnSpc>
              <a:buClr>
                <a:srgbClr val="FF3300"/>
              </a:buClr>
              <a:buFont typeface="Wingdings" pitchFamily="2" charset="2"/>
              <a:buChar char="§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246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expanded our SF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 over the years</a:t>
            </a:r>
          </a:p>
          <a:p>
            <a:pPr marL="285750" indent="-285750">
              <a:lnSpc>
                <a:spcPts val="2460"/>
              </a:lnSpc>
              <a:buClr>
                <a:srgbClr val="FF3300"/>
              </a:buClr>
              <a:buFont typeface="Wingdings" pitchFamily="2" charset="2"/>
              <a:buChar char="§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246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all about “Value focused Aftermarket parts” to complement our OEM offering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reach a broader set of customers and their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0353" y="692944"/>
            <a:ext cx="8217528" cy="6165056"/>
            <a:chOff x="3850353" y="692944"/>
            <a:chExt cx="8217528" cy="61650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9712" y="692944"/>
              <a:ext cx="8208169" cy="61650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50353" y="692944"/>
              <a:ext cx="8217528" cy="60684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6394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745" y="5118015"/>
            <a:ext cx="832378" cy="1604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33" y="3379384"/>
            <a:ext cx="1133279" cy="1273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41" y="1503125"/>
            <a:ext cx="1187305" cy="9264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3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3E48"/>
                </a:solidFill>
                <a:latin typeface="Tahoma" charset="0"/>
                <a:ea typeface="Tahoma" charset="0"/>
                <a:cs typeface="Tahoma" charset="0"/>
              </a:rPr>
              <a:t>SF product offering and timeline of introduction</a:t>
            </a:r>
            <a:endParaRPr lang="en-US" sz="2800" dirty="0">
              <a:solidFill>
                <a:srgbClr val="333E48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1583404"/>
              </p:ext>
            </p:extLst>
          </p:nvPr>
        </p:nvGraphicFramePr>
        <p:xfrm>
          <a:off x="195944" y="2659225"/>
          <a:ext cx="11793894" cy="69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5536" y="3769849"/>
            <a:ext cx="152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Scroll </a:t>
            </a:r>
          </a:p>
          <a:p>
            <a:pPr algn="ctr"/>
            <a:r>
              <a:rPr lang="en-US" sz="1200" dirty="0" smtClean="0"/>
              <a:t>Compressors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5944" y="4495823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Thermostats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52619" y="2320977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Motors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55536" y="4825982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Capacitors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49038" y="3515326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Transformers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38532" y="1480344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Chemicals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2148" y="2308501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Pan Treatment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55536" y="6029461"/>
            <a:ext cx="152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Wiring and Installation Accessories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9690" y="2363564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Igniters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626345" y="1197309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Flame Sensors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389956" y="3653711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Contactors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89956" y="4047086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Aux Switches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89956" y="4495824"/>
            <a:ext cx="152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Relays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551" y="1789925"/>
            <a:ext cx="1299871" cy="565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2718" y="734812"/>
            <a:ext cx="878794" cy="7233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18089" y="217893"/>
            <a:ext cx="576070" cy="95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9749" y="1009582"/>
            <a:ext cx="1276944" cy="1283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9077" y="4243101"/>
            <a:ext cx="1047750" cy="13231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698" y="3523633"/>
            <a:ext cx="1247382" cy="984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430000" y="1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Martin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9558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46966</TotalTime>
  <Words>841</Words>
  <Application>Microsoft Office PowerPoint</Application>
  <PresentationFormat>Widescreen</PresentationFormat>
  <Paragraphs>136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Neulieb</dc:creator>
  <cp:lastModifiedBy>Soderlund, Martin</cp:lastModifiedBy>
  <cp:revision>512</cp:revision>
  <cp:lastPrinted>2020-01-03T14:26:53Z</cp:lastPrinted>
  <dcterms:created xsi:type="dcterms:W3CDTF">2017-08-28T17:57:25Z</dcterms:created>
  <dcterms:modified xsi:type="dcterms:W3CDTF">2020-01-14T04:42:38Z</dcterms:modified>
</cp:coreProperties>
</file>